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64" r:id="rId14"/>
    <p:sldId id="265" r:id="rId15"/>
    <p:sldId id="266" r:id="rId16"/>
    <p:sldId id="267" r:id="rId17"/>
    <p:sldId id="268" r:id="rId18"/>
    <p:sldId id="269"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Lst>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8424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Arooj Saeed</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nSpc>
                <a:spcPct val="70000"/>
              </a:lnSpc>
              <a:buSzPts val="1850"/>
            </a:pPr>
            <a:r>
              <a:rPr lang="en-US" i="1" dirty="0"/>
              <a:t>Security Guide for Green Pace</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3" name="Audio 2">
            <a:hlinkClick r:id="" action="ppaction://media"/>
            <a:extLst>
              <a:ext uri="{FF2B5EF4-FFF2-40B4-BE49-F238E27FC236}">
                <a16:creationId xmlns:a16="http://schemas.microsoft.com/office/drawing/2014/main" id="{6F7B2E81-26E9-432B-8E3D-173534323F1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83"/>
    </mc:Choice>
    <mc:Fallback>
      <p:transition spd="slow" advTm="5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0024526-5FB5-4914-A010-92A24BEA1DE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444"/>
    </mc:Choice>
    <mc:Fallback>
      <p:transition spd="slow" advTm="12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latin typeface="Calibri" panose="020F0502020204030204" pitchFamily="34" charset="0"/>
                <a:cs typeface="Calibri" panose="020F0502020204030204" pitchFamily="34" charset="0"/>
              </a:rPr>
              <a:t>Automation will be used for the enforcement of and compliance to the standards defined in this policy. Green Pace already has a well-established DevOps process and infrastructure. Define guidance on where and how to modify the existing DevOps process to automate enforcement of the standards in this policy. Use the </a:t>
            </a:r>
            <a:r>
              <a:rPr lang="en-US" dirty="0" err="1">
                <a:latin typeface="Calibri" panose="020F0502020204030204" pitchFamily="34" charset="0"/>
                <a:cs typeface="Calibri" panose="020F0502020204030204" pitchFamily="34" charset="0"/>
              </a:rPr>
              <a:t>DevSecOps</a:t>
            </a:r>
            <a:r>
              <a:rPr lang="en-US" dirty="0">
                <a:latin typeface="Calibri" panose="020F0502020204030204" pitchFamily="34" charset="0"/>
                <a:cs typeface="Calibri" panose="020F0502020204030204" pitchFamily="34" charset="0"/>
              </a:rPr>
              <a:t> diagram and provide an explanation using that diagram as context.</a:t>
            </a:r>
          </a:p>
          <a:p>
            <a:pPr marL="685800" lvl="1" indent="-228600" algn="l" rtl="0">
              <a:lnSpc>
                <a:spcPct val="90000"/>
              </a:lnSpc>
              <a:spcBef>
                <a:spcPts val="0"/>
              </a:spcBef>
              <a:spcAft>
                <a:spcPts val="0"/>
              </a:spcAft>
              <a:buClr>
                <a:schemeClr val="lt1"/>
              </a:buClr>
              <a:buSzPts val="2000"/>
              <a:buChar char="•"/>
            </a:pPr>
            <a:endParaRPr lang="en-US" dirty="0">
              <a:latin typeface="Calibri" panose="020F0502020204030204" pitchFamily="34" charset="0"/>
              <a:cs typeface="Calibri" panose="020F0502020204030204" pitchFamily="34" charset="0"/>
            </a:endParaRPr>
          </a:p>
          <a:p>
            <a:pPr marL="685800" lvl="1" indent="-228600" algn="l" rtl="0">
              <a:lnSpc>
                <a:spcPct val="90000"/>
              </a:lnSpc>
              <a:spcBef>
                <a:spcPts val="0"/>
              </a:spcBef>
              <a:spcAft>
                <a:spcPts val="0"/>
              </a:spcAft>
              <a:buClr>
                <a:schemeClr val="lt1"/>
              </a:buClr>
              <a:buSzPts val="2000"/>
              <a:buChar char="•"/>
            </a:pPr>
            <a:r>
              <a:rPr lang="en-US" dirty="0">
                <a:latin typeface="Calibri" panose="020F0502020204030204" pitchFamily="34" charset="0"/>
                <a:cs typeface="Calibri" panose="020F0502020204030204" pitchFamily="34" charset="0"/>
              </a:rPr>
              <a:t>In Green Pace, every aspect of </a:t>
            </a:r>
            <a:r>
              <a:rPr lang="en-US" dirty="0" err="1">
                <a:latin typeface="Calibri" panose="020F0502020204030204" pitchFamily="34" charset="0"/>
                <a:cs typeface="Calibri" panose="020F0502020204030204" pitchFamily="34" charset="0"/>
              </a:rPr>
              <a:t>Devops</a:t>
            </a:r>
            <a:r>
              <a:rPr lang="en-US" dirty="0">
                <a:latin typeface="Calibri" panose="020F0502020204030204" pitchFamily="34" charset="0"/>
                <a:cs typeface="Calibri" panose="020F0502020204030204" pitchFamily="34" charset="0"/>
              </a:rPr>
              <a:t> is considered under observation.  This is particularly in reproduction cycle where everything renovate.</a:t>
            </a:r>
          </a:p>
          <a:p>
            <a:pPr marL="685800" lvl="1" indent="-228600" algn="l" rtl="0">
              <a:lnSpc>
                <a:spcPct val="90000"/>
              </a:lnSpc>
              <a:spcBef>
                <a:spcPts val="0"/>
              </a:spcBef>
              <a:spcAft>
                <a:spcPts val="0"/>
              </a:spcAft>
              <a:buClr>
                <a:schemeClr val="lt1"/>
              </a:buClr>
              <a:buSzPts val="2000"/>
              <a:buChar char="•"/>
            </a:pP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058D635-6A5A-4AE6-9501-5C73A39C2D2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617"/>
    </mc:Choice>
    <mc:Fallback>
      <p:transition spd="slow" advTm="11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risks and benefits are described as follows:</a:t>
            </a:r>
          </a:p>
          <a:p>
            <a:pPr marL="228600" lvl="0" indent="-228600" algn="l" rtl="0">
              <a:lnSpc>
                <a:spcPct val="90000"/>
              </a:lnSpc>
              <a:spcBef>
                <a:spcPts val="0"/>
              </a:spcBef>
              <a:spcAft>
                <a:spcPts val="0"/>
              </a:spcAft>
              <a:buClr>
                <a:schemeClr val="lt1"/>
              </a:buClr>
              <a:buSzPts val="2000"/>
              <a:buChar char="•"/>
            </a:pPr>
            <a:r>
              <a:rPr lang="en-US" sz="2000" dirty="0"/>
              <a:t>Money</a:t>
            </a:r>
          </a:p>
          <a:p>
            <a:pPr marL="228600" lvl="0" indent="-228600" algn="l" rtl="0">
              <a:lnSpc>
                <a:spcPct val="90000"/>
              </a:lnSpc>
              <a:spcBef>
                <a:spcPts val="0"/>
              </a:spcBef>
              <a:spcAft>
                <a:spcPts val="0"/>
              </a:spcAft>
              <a:buClr>
                <a:schemeClr val="lt1"/>
              </a:buClr>
              <a:buSzPts val="2000"/>
              <a:buChar char="•"/>
            </a:pPr>
            <a:r>
              <a:rPr lang="en-US" sz="2000" dirty="0"/>
              <a:t>Time </a:t>
            </a:r>
          </a:p>
          <a:p>
            <a:pPr marL="228600" lvl="0" indent="-228600" algn="l" rtl="0">
              <a:lnSpc>
                <a:spcPct val="90000"/>
              </a:lnSpc>
              <a:spcBef>
                <a:spcPts val="0"/>
              </a:spcBef>
              <a:spcAft>
                <a:spcPts val="0"/>
              </a:spcAft>
              <a:buClr>
                <a:schemeClr val="lt1"/>
              </a:buClr>
              <a:buSzPts val="2000"/>
              <a:buChar char="•"/>
            </a:pPr>
            <a:r>
              <a:rPr lang="en-US" sz="2000" dirty="0"/>
              <a:t>Reputation</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06D4C76-00A2-458C-A909-040705D6158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038"/>
    </mc:Choice>
    <mc:Fallback>
      <p:transition spd="slow" advTm="1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dirty="0"/>
              <a:t>The factors like time, money, reputation and operations are more to consider a program requires a lot of time to write. For big organizations and companies, writing a secure program also cost a lot of money. As mentioned in the book, the organizations that been exposed to cyberattacks have lost their reputation such as, “The 2010 </a:t>
            </a:r>
            <a:r>
              <a:rPr lang="en-US" dirty="0" err="1"/>
              <a:t>CyberSecurity</a:t>
            </a:r>
            <a:r>
              <a:rPr lang="en-US" dirty="0"/>
              <a:t> Watch Survey, conducted by CSO magazine in cooperation with the U.S. Secret Service, the Software Engineering Institute CERT Program at Carnegie Mellon University, and Deloitte’s Center for Security and Privacy Solutions [CSO 2010], revealed a decrease in the number of cybercrime victims between 2007 and 2009 (60 percent versus 66 percent) but a significant increase in the number of cybercrime incidents among the affected organizations. ……...Of those who experienced e-crimes, 25 percent reported operational losses, 13 percent stated financial losses, and 15 percent declared harm to reputation as a result. Respondents reported an average loss of $394,700 per organization because of e-crimes” (eBook). The online fraud and attack also result in loss of millions of dollars.</a:t>
            </a:r>
            <a:endParaRPr lang="en-US"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B04B004-7836-4EBF-BD0E-9DF57B33450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537"/>
    </mc:Choice>
    <mc:Fallback>
      <p:transition spd="slow" advTm="20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effectLst/>
                <a:latin typeface="Calibri" panose="020F0502020204030204" pitchFamily="34" charset="0"/>
                <a:ea typeface="Calibri" panose="020F0502020204030204" pitchFamily="34" charset="0"/>
              </a:rPr>
              <a:t>Do not modify constant objects</a:t>
            </a:r>
            <a:endParaRPr lang="en-US" sz="24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400" dirty="0">
                <a:effectLst/>
                <a:latin typeface="Calibri" panose="020F0502020204030204" pitchFamily="34" charset="0"/>
                <a:ea typeface="Calibri" panose="020F0502020204030204" pitchFamily="34" charset="0"/>
              </a:rPr>
              <a:t>Do not attempt to modify string literals.</a:t>
            </a:r>
          </a:p>
          <a:p>
            <a:pPr marL="228600" lvl="0" indent="-228600" algn="l" rtl="0">
              <a:lnSpc>
                <a:spcPct val="90000"/>
              </a:lnSpc>
              <a:spcBef>
                <a:spcPts val="0"/>
              </a:spcBef>
              <a:spcAft>
                <a:spcPts val="0"/>
              </a:spcAft>
              <a:buClr>
                <a:schemeClr val="lt1"/>
              </a:buClr>
              <a:buSzPts val="2200"/>
              <a:buChar char="•"/>
            </a:pPr>
            <a:r>
              <a:rPr lang="en-US" sz="2400" dirty="0">
                <a:effectLst/>
                <a:latin typeface="Calibri" panose="020F0502020204030204" pitchFamily="34" charset="0"/>
                <a:ea typeface="Calibri" panose="020F0502020204030204" pitchFamily="34" charset="0"/>
              </a:rPr>
              <a:t>Prevent SQL injection</a:t>
            </a:r>
            <a:endParaRPr lang="en-US" sz="24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400" dirty="0">
                <a:effectLst/>
                <a:latin typeface="Calibri" panose="020F0502020204030204" pitchFamily="34" charset="0"/>
                <a:ea typeface="Calibri" panose="020F0502020204030204" pitchFamily="34" charset="0"/>
              </a:rPr>
              <a:t>Detect and handle memory allocation errors</a:t>
            </a:r>
          </a:p>
          <a:p>
            <a:pPr marL="228600" lvl="0" indent="-228600" algn="l" rtl="0">
              <a:lnSpc>
                <a:spcPct val="90000"/>
              </a:lnSpc>
              <a:spcBef>
                <a:spcPts val="0"/>
              </a:spcBef>
              <a:spcAft>
                <a:spcPts val="0"/>
              </a:spcAft>
              <a:buClr>
                <a:schemeClr val="lt1"/>
              </a:buClr>
              <a:buSzPts val="2200"/>
              <a:buChar char="•"/>
            </a:pPr>
            <a:r>
              <a:rPr lang="en-US" sz="2400" dirty="0">
                <a:effectLst/>
                <a:latin typeface="Calibri" panose="020F0502020204030204" pitchFamily="34" charset="0"/>
                <a:ea typeface="Calibri" panose="020F0502020204030204" pitchFamily="34" charset="0"/>
              </a:rPr>
              <a:t>Never use assertions to validate method arguments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C68907B-A941-42DF-B0E5-F196D256906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58"/>
    </mc:Choice>
    <mc:Fallback>
      <p:transition spd="slow" advTm="6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t>
            </a:r>
            <a:r>
              <a:rPr lang="en-US" dirty="0" err="1"/>
              <a:t>ebook</a:t>
            </a:r>
            <a:r>
              <a:rPr lang="en-US" dirty="0"/>
              <a:t>)Secure Coding in C and C++, Robert C. </a:t>
            </a:r>
            <a:r>
              <a:rPr lang="en-US" dirty="0" err="1"/>
              <a:t>Seacord</a:t>
            </a:r>
            <a:endParaRPr lang="en-US"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38976C7-2394-442E-AD21-87E19AB788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64"/>
    </mc:Choice>
    <mc:Fallback>
      <p:transition spd="slow" advTm="9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674056"/>
            <a:ext cx="10820400" cy="4544630"/>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policy defines the core security principles; C/C++ coding standards; authorization, authentication, and auditing standards; and data encryption standards. This article explains the differences between policy, standards, principles, and practices (guidelines and procedure): Understanding the Hierarchy of Principles, Policies, Standards, Procedures, and Guidelines.</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557075" y="3382144"/>
            <a:ext cx="5336985" cy="320760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D69F650-372F-48F3-936B-63D3552CEEE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239"/>
    </mc:Choice>
    <mc:Fallback>
      <p:transition spd="slow" advTm="21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3" name="Rectangle 2">
            <a:extLst>
              <a:ext uri="{FF2B5EF4-FFF2-40B4-BE49-F238E27FC236}">
                <a16:creationId xmlns:a16="http://schemas.microsoft.com/office/drawing/2014/main" id="{C5521B17-E4B0-4FBE-8A9E-190766691B22}"/>
              </a:ext>
            </a:extLst>
          </p:cNvPr>
          <p:cNvSpPr/>
          <p:nvPr/>
        </p:nvSpPr>
        <p:spPr>
          <a:xfrm>
            <a:off x="3171900" y="2057401"/>
            <a:ext cx="7735963" cy="37302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38915B7-790F-4333-85BE-139F682B8222}"/>
              </a:ext>
            </a:extLst>
          </p:cNvPr>
          <p:cNvGraphicFramePr>
            <a:graphicFrameLocks noGrp="1"/>
          </p:cNvGraphicFramePr>
          <p:nvPr>
            <p:extLst>
              <p:ext uri="{D42A27DB-BD31-4B8C-83A1-F6EECF244321}">
                <p14:modId xmlns:p14="http://schemas.microsoft.com/office/powerpoint/2010/main" val="4075326863"/>
              </p:ext>
            </p:extLst>
          </p:nvPr>
        </p:nvGraphicFramePr>
        <p:xfrm>
          <a:off x="3448199" y="2199323"/>
          <a:ext cx="7215111" cy="3441825"/>
        </p:xfrm>
        <a:graphic>
          <a:graphicData uri="http://schemas.openxmlformats.org/drawingml/2006/table">
            <a:tbl>
              <a:tblPr firstRow="1" firstCol="1" bandRow="1">
                <a:tableStyleId>{802198C4-3087-4945-87E3-76CBB3509B7E}</a:tableStyleId>
              </a:tblPr>
              <a:tblGrid>
                <a:gridCol w="956219">
                  <a:extLst>
                    <a:ext uri="{9D8B030D-6E8A-4147-A177-3AD203B41FA5}">
                      <a16:colId xmlns:a16="http://schemas.microsoft.com/office/drawing/2014/main" val="3023124481"/>
                    </a:ext>
                  </a:extLst>
                </a:gridCol>
                <a:gridCol w="966250">
                  <a:extLst>
                    <a:ext uri="{9D8B030D-6E8A-4147-A177-3AD203B41FA5}">
                      <a16:colId xmlns:a16="http://schemas.microsoft.com/office/drawing/2014/main" val="3678104999"/>
                    </a:ext>
                  </a:extLst>
                </a:gridCol>
                <a:gridCol w="894700">
                  <a:extLst>
                    <a:ext uri="{9D8B030D-6E8A-4147-A177-3AD203B41FA5}">
                      <a16:colId xmlns:a16="http://schemas.microsoft.com/office/drawing/2014/main" val="1254052814"/>
                    </a:ext>
                  </a:extLst>
                </a:gridCol>
                <a:gridCol w="1241080">
                  <a:extLst>
                    <a:ext uri="{9D8B030D-6E8A-4147-A177-3AD203B41FA5}">
                      <a16:colId xmlns:a16="http://schemas.microsoft.com/office/drawing/2014/main" val="2044169273"/>
                    </a:ext>
                  </a:extLst>
                </a:gridCol>
                <a:gridCol w="1364786">
                  <a:extLst>
                    <a:ext uri="{9D8B030D-6E8A-4147-A177-3AD203B41FA5}">
                      <a16:colId xmlns:a16="http://schemas.microsoft.com/office/drawing/2014/main" val="2913847384"/>
                    </a:ext>
                  </a:extLst>
                </a:gridCol>
                <a:gridCol w="1792076">
                  <a:extLst>
                    <a:ext uri="{9D8B030D-6E8A-4147-A177-3AD203B41FA5}">
                      <a16:colId xmlns:a16="http://schemas.microsoft.com/office/drawing/2014/main" val="1933797202"/>
                    </a:ext>
                  </a:extLst>
                </a:gridCol>
              </a:tblGrid>
              <a:tr h="401314">
                <a:tc>
                  <a:txBody>
                    <a:bodyPr/>
                    <a:lstStyle/>
                    <a:p>
                      <a:pPr marL="0" marR="0" algn="ctr">
                        <a:spcBef>
                          <a:spcPts val="0"/>
                        </a:spcBef>
                        <a:spcAft>
                          <a:spcPts val="0"/>
                        </a:spcAft>
                      </a:pPr>
                      <a:r>
                        <a:rPr lang="en-US" sz="1200">
                          <a:effectLst/>
                        </a:rPr>
                        <a:t>Rule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effectLst/>
                        </a:rPr>
                        <a:t>Severity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dirty="0">
                          <a:effectLst/>
                        </a:rPr>
                        <a:t>Likelihood</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effectLst/>
                        </a:rPr>
                        <a:t>Remediation Cost</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effectLst/>
                        </a:rPr>
                        <a:t>Priority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effectLst/>
                        </a:rPr>
                        <a:t>Level</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003835156"/>
                  </a:ext>
                </a:extLst>
              </a:tr>
              <a:tr h="401314">
                <a:tc>
                  <a:txBody>
                    <a:bodyPr/>
                    <a:lstStyle/>
                    <a:p>
                      <a:pPr marL="0" marR="0">
                        <a:spcBef>
                          <a:spcPts val="0"/>
                        </a:spcBef>
                        <a:spcAft>
                          <a:spcPts val="0"/>
                        </a:spcAft>
                      </a:pPr>
                      <a:r>
                        <a:rPr lang="en-US" sz="1200" dirty="0">
                          <a:effectLst/>
                        </a:rPr>
                        <a:t>STD-001-CPP</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effectLst/>
                        </a:rPr>
                        <a:t>High</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effectLst/>
                        </a:rPr>
                        <a:t>Unlikely</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2</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667206288"/>
                  </a:ext>
                </a:extLst>
              </a:tr>
              <a:tr h="401314">
                <a:tc>
                  <a:txBody>
                    <a:bodyPr/>
                    <a:lstStyle/>
                    <a:p>
                      <a:pPr marL="0" marR="0">
                        <a:spcBef>
                          <a:spcPts val="0"/>
                        </a:spcBef>
                        <a:spcAft>
                          <a:spcPts val="0"/>
                        </a:spcAft>
                      </a:pPr>
                      <a:r>
                        <a:rPr lang="en-US" sz="1200">
                          <a:effectLst/>
                        </a:rPr>
                        <a:t>DCL58-CPP</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effectLst/>
                        </a:rPr>
                        <a:t>Unlikely</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effectLst/>
                        </a:rPr>
                        <a:t>Medium</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P6</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effectLst/>
                        </a:rPr>
                        <a:t>L2</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547827380"/>
                  </a:ext>
                </a:extLst>
              </a:tr>
              <a:tr h="200657">
                <a:tc>
                  <a:txBody>
                    <a:bodyPr/>
                    <a:lstStyle/>
                    <a:p>
                      <a:pPr marL="0" marR="0">
                        <a:spcBef>
                          <a:spcPts val="0"/>
                        </a:spcBef>
                        <a:spcAft>
                          <a:spcPts val="0"/>
                        </a:spcAft>
                      </a:pPr>
                      <a:r>
                        <a:rPr lang="en-US" sz="1200">
                          <a:effectLst/>
                        </a:rPr>
                        <a:t>EXP40-C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Low</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Unlikely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P2</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L3</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06655048"/>
                  </a:ext>
                </a:extLst>
              </a:tr>
              <a:tr h="200657">
                <a:tc>
                  <a:txBody>
                    <a:bodyPr/>
                    <a:lstStyle/>
                    <a:p>
                      <a:pPr marL="0" marR="0">
                        <a:spcBef>
                          <a:spcPts val="0"/>
                        </a:spcBef>
                        <a:spcAft>
                          <a:spcPts val="0"/>
                        </a:spcAft>
                      </a:pPr>
                      <a:r>
                        <a:rPr lang="en-US" sz="1200" dirty="0">
                          <a:effectLst/>
                        </a:rPr>
                        <a:t>STR30-C</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Low</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Likely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Low</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P9</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L2</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72221051"/>
                  </a:ext>
                </a:extLst>
              </a:tr>
              <a:tr h="200657">
                <a:tc>
                  <a:txBody>
                    <a:bodyPr/>
                    <a:lstStyle/>
                    <a:p>
                      <a:pPr marL="0" marR="0">
                        <a:spcBef>
                          <a:spcPts val="0"/>
                        </a:spcBef>
                        <a:spcAft>
                          <a:spcPts val="0"/>
                        </a:spcAft>
                      </a:pPr>
                      <a:r>
                        <a:rPr lang="en-US" sz="1200">
                          <a:effectLst/>
                        </a:rPr>
                        <a:t>IDS00-J</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Probable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P12</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L1</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241439085"/>
                  </a:ext>
                </a:extLst>
              </a:tr>
              <a:tr h="401314">
                <a:tc>
                  <a:txBody>
                    <a:bodyPr/>
                    <a:lstStyle/>
                    <a:p>
                      <a:pPr marL="0" marR="0">
                        <a:spcBef>
                          <a:spcPts val="0"/>
                        </a:spcBef>
                        <a:spcAft>
                          <a:spcPts val="0"/>
                        </a:spcAft>
                      </a:pPr>
                      <a:r>
                        <a:rPr lang="en-US" sz="1200">
                          <a:effectLst/>
                        </a:rPr>
                        <a:t>MEM52-CPP</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Likely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P18</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effectLst/>
                        </a:rPr>
                        <a:t>L1</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744254085"/>
                  </a:ext>
                </a:extLst>
              </a:tr>
              <a:tr h="200657">
                <a:tc>
                  <a:txBody>
                    <a:bodyPr/>
                    <a:lstStyle/>
                    <a:p>
                      <a:pPr marL="0" marR="0">
                        <a:spcBef>
                          <a:spcPts val="0"/>
                        </a:spcBef>
                        <a:spcAft>
                          <a:spcPts val="0"/>
                        </a:spcAft>
                      </a:pPr>
                      <a:r>
                        <a:rPr lang="en-US" sz="1200">
                          <a:effectLst/>
                        </a:rPr>
                        <a:t>MET01-J</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Probable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P8</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L2</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29311189"/>
                  </a:ext>
                </a:extLst>
              </a:tr>
              <a:tr h="431970">
                <a:tc>
                  <a:txBody>
                    <a:bodyPr/>
                    <a:lstStyle/>
                    <a:p>
                      <a:pPr marL="0" marR="0">
                        <a:spcBef>
                          <a:spcPts val="0"/>
                        </a:spcBef>
                        <a:spcAft>
                          <a:spcPts val="0"/>
                        </a:spcAft>
                      </a:pPr>
                      <a:r>
                        <a:rPr lang="en-US" sz="1200">
                          <a:effectLst/>
                        </a:rPr>
                        <a:t>ERR59-CPP</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Probable</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P12</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L1</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510748983"/>
                  </a:ext>
                </a:extLst>
              </a:tr>
              <a:tr h="200657">
                <a:tc>
                  <a:txBody>
                    <a:bodyPr/>
                    <a:lstStyle/>
                    <a:p>
                      <a:pPr marL="0" marR="0">
                        <a:spcBef>
                          <a:spcPts val="0"/>
                        </a:spcBef>
                        <a:spcAft>
                          <a:spcPts val="0"/>
                        </a:spcAft>
                      </a:pPr>
                      <a:r>
                        <a:rPr lang="en-US" sz="1200">
                          <a:effectLst/>
                        </a:rPr>
                        <a:t>FIO47-C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High</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Unlikely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effectLst/>
                        </a:rPr>
                        <a:t>P6</a:t>
                      </a:r>
                      <a:endParaRPr lang="en-US" sz="12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effectLst/>
                        </a:rPr>
                        <a:t>L2</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841702160"/>
                  </a:ext>
                </a:extLst>
              </a:tr>
              <a:tr h="200657">
                <a:tc>
                  <a:txBody>
                    <a:bodyPr/>
                    <a:lstStyle/>
                    <a:p>
                      <a:pPr marL="0" marR="0">
                        <a:spcBef>
                          <a:spcPts val="0"/>
                        </a:spcBef>
                        <a:spcAft>
                          <a:spcPts val="0"/>
                        </a:spcAft>
                      </a:pPr>
                      <a:r>
                        <a:rPr lang="en-US" sz="1200">
                          <a:effectLst/>
                        </a:rPr>
                        <a:t>ARR32-C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Likely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 </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P6</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L2</a:t>
                      </a:r>
                      <a:endParaRPr lang="en-US" sz="120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57742160"/>
                  </a:ext>
                </a:extLst>
              </a:tr>
              <a:tr h="200657">
                <a:tc>
                  <a:txBody>
                    <a:bodyPr/>
                    <a:lstStyle/>
                    <a:p>
                      <a:pPr marL="0" marR="0">
                        <a:spcBef>
                          <a:spcPts val="0"/>
                        </a:spcBef>
                        <a:spcAft>
                          <a:spcPts val="0"/>
                        </a:spcAft>
                      </a:pPr>
                      <a:r>
                        <a:rPr lang="en-US" sz="1200">
                          <a:effectLst/>
                        </a:rPr>
                        <a:t>DCL41-C</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Unlikely</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M</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a:effectLst/>
                        </a:rPr>
                        <a:t>P4</a:t>
                      </a:r>
                      <a:endParaRPr lang="en-US" sz="1200">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200" dirty="0">
                          <a:effectLst/>
                        </a:rPr>
                        <a:t>L3</a:t>
                      </a:r>
                      <a:endParaRPr lang="en-US" sz="12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89144866"/>
                  </a:ext>
                </a:extLst>
              </a:tr>
            </a:tbl>
          </a:graphicData>
        </a:graphic>
      </p:graphicFrame>
      <p:pic>
        <p:nvPicPr>
          <p:cNvPr id="4" name="Audio 3">
            <a:hlinkClick r:id="" action="ppaction://media"/>
            <a:extLst>
              <a:ext uri="{FF2B5EF4-FFF2-40B4-BE49-F238E27FC236}">
                <a16:creationId xmlns:a16="http://schemas.microsoft.com/office/drawing/2014/main" id="{E4A8D8C3-43DB-46CF-B47D-878DB030840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48"/>
    </mc:Choice>
    <mc:Fallback>
      <p:transition spd="slow" advTm="7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Do not modify the standard namespace</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Do not modify constant objects</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Do not attempt to modify string literals.</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Prevent SQL injection</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Detect and handle memory allocation errors</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Never use assertions to validate method arguments</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Do not throw an exception across execution boundaries</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Use valid format strings</a:t>
            </a:r>
          </a:p>
          <a:p>
            <a:pPr marL="228600" indent="-228600">
              <a:spcBef>
                <a:spcPts val="0"/>
              </a:spcBef>
              <a:buSzPts val="2200"/>
            </a:pPr>
            <a:r>
              <a:rPr lang="en-US" sz="2000" dirty="0">
                <a:effectLst/>
                <a:latin typeface="Calibri" panose="020F0502020204030204" pitchFamily="34" charset="0"/>
                <a:ea typeface="Calibri" panose="020F0502020204030204" pitchFamily="34" charset="0"/>
              </a:rPr>
              <a:t>Ensure size arguments for variable length arrays are in a valid range</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Do not declare variables inside a switch statement before the first case label</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A600BB0-0492-401F-AAB1-1883792AEAA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50"/>
    </mc:Choice>
    <mc:Fallback>
      <p:transition spd="slow" advTm="5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Do not modify constant objects</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Do not attempt to modify string literals.</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Prevent SQL injection</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Detect and handle memory allocation errors</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Never use assertions to validate method arguments</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Do not throw an exception across execution boundaries</a:t>
            </a:r>
            <a:endParaRPr lang="en-US" sz="2000" dirty="0">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Use valid format strings</a:t>
            </a:r>
          </a:p>
          <a:p>
            <a:pPr marL="228600" indent="-228600">
              <a:spcBef>
                <a:spcPts val="0"/>
              </a:spcBef>
              <a:buSzPts val="2200"/>
            </a:pPr>
            <a:r>
              <a:rPr lang="en-US" sz="2000" dirty="0">
                <a:effectLst/>
                <a:latin typeface="Calibri" panose="020F0502020204030204" pitchFamily="34" charset="0"/>
                <a:ea typeface="Calibri" panose="020F0502020204030204" pitchFamily="34" charset="0"/>
              </a:rPr>
              <a:t>Ensure size arguments for variable length arrays are in a valid range</a:t>
            </a:r>
          </a:p>
          <a:p>
            <a:pPr marL="228600" lvl="0" indent="-228600" algn="l" rtl="0">
              <a:lnSpc>
                <a:spcPct val="90000"/>
              </a:lnSpc>
              <a:spcBef>
                <a:spcPts val="0"/>
              </a:spcBef>
              <a:spcAft>
                <a:spcPts val="0"/>
              </a:spcAft>
              <a:buClr>
                <a:schemeClr val="lt1"/>
              </a:buClr>
              <a:buSzPts val="2200"/>
              <a:buChar char="•"/>
            </a:pPr>
            <a:r>
              <a:rPr lang="en-US" sz="2000" dirty="0">
                <a:effectLst/>
                <a:latin typeface="Calibri" panose="020F0502020204030204" pitchFamily="34" charset="0"/>
                <a:ea typeface="Calibri" panose="020F0502020204030204" pitchFamily="34" charset="0"/>
              </a:rPr>
              <a:t>Do not declare variables inside a switch statement before the first case label</a:t>
            </a:r>
          </a:p>
          <a:p>
            <a:pPr marL="228600" indent="-228600">
              <a:spcBef>
                <a:spcPts val="0"/>
              </a:spcBef>
              <a:buSzPts val="2200"/>
            </a:pPr>
            <a:r>
              <a:rPr lang="en-US" sz="2000" dirty="0">
                <a:effectLst/>
                <a:latin typeface="Calibri" panose="020F0502020204030204" pitchFamily="34" charset="0"/>
                <a:ea typeface="Calibri" panose="020F0502020204030204" pitchFamily="34" charset="0"/>
              </a:rPr>
              <a:t>Do not modify the standard namespace</a:t>
            </a:r>
          </a:p>
          <a:p>
            <a:pPr marL="228600" lvl="0" indent="-228600" algn="l" rtl="0">
              <a:lnSpc>
                <a:spcPct val="90000"/>
              </a:lnSpc>
              <a:spcBef>
                <a:spcPts val="0"/>
              </a:spcBef>
              <a:spcAft>
                <a:spcPts val="0"/>
              </a:spcAft>
              <a:buClr>
                <a:schemeClr val="lt1"/>
              </a:buClr>
              <a:buSzPts val="22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305C7D0-1B1E-41FC-8A4C-911425785B9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02"/>
    </mc:Choice>
    <mc:Fallback>
      <p:transition spd="slow" advTm="4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6B75DAB-4317-4BA9-81C8-2122B2C4773A}"/>
              </a:ext>
            </a:extLst>
          </p:cNvPr>
          <p:cNvSpPr/>
          <p:nvPr/>
        </p:nvSpPr>
        <p:spPr>
          <a:xfrm>
            <a:off x="2124222" y="2715065"/>
            <a:ext cx="8271803" cy="350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highlight>
                <a:srgbClr val="808000"/>
              </a:highlight>
            </a:endParaRPr>
          </a:p>
        </p:txBody>
      </p:sp>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1A25571-9170-4BD7-ACE2-8C7134C70AC6}"/>
              </a:ext>
            </a:extLst>
          </p:cNvPr>
          <p:cNvGraphicFramePr>
            <a:graphicFrameLocks noGrp="1"/>
          </p:cNvGraphicFramePr>
          <p:nvPr>
            <p:extLst>
              <p:ext uri="{D42A27DB-BD31-4B8C-83A1-F6EECF244321}">
                <p14:modId xmlns:p14="http://schemas.microsoft.com/office/powerpoint/2010/main" val="2265138611"/>
              </p:ext>
            </p:extLst>
          </p:nvPr>
        </p:nvGraphicFramePr>
        <p:xfrm>
          <a:off x="2518118" y="2996417"/>
          <a:ext cx="7371470" cy="2897945"/>
        </p:xfrm>
        <a:graphic>
          <a:graphicData uri="http://schemas.openxmlformats.org/drawingml/2006/table">
            <a:tbl>
              <a:tblPr firstRow="1" firstCol="1">
                <a:tableStyleId>{802198C4-3087-4945-87E3-76CBB3509B7E}</a:tableStyleId>
              </a:tblPr>
              <a:tblGrid>
                <a:gridCol w="1302658">
                  <a:extLst>
                    <a:ext uri="{9D8B030D-6E8A-4147-A177-3AD203B41FA5}">
                      <a16:colId xmlns:a16="http://schemas.microsoft.com/office/drawing/2014/main" val="1989275267"/>
                    </a:ext>
                  </a:extLst>
                </a:gridCol>
                <a:gridCol w="6068812">
                  <a:extLst>
                    <a:ext uri="{9D8B030D-6E8A-4147-A177-3AD203B41FA5}">
                      <a16:colId xmlns:a16="http://schemas.microsoft.com/office/drawing/2014/main" val="2883295077"/>
                    </a:ext>
                  </a:extLst>
                </a:gridCol>
              </a:tblGrid>
              <a:tr h="1349181">
                <a:tc>
                  <a:txBody>
                    <a:bodyPr/>
                    <a:lstStyle/>
                    <a:p>
                      <a:pPr marL="0" marR="0">
                        <a:spcBef>
                          <a:spcPts val="0"/>
                        </a:spcBef>
                        <a:spcAft>
                          <a:spcPts val="0"/>
                        </a:spcAft>
                      </a:pPr>
                      <a:r>
                        <a:rPr lang="en-US" sz="1200" dirty="0">
                          <a:effectLst/>
                        </a:rPr>
                        <a:t>Encryption in rest</a:t>
                      </a:r>
                      <a:endParaRPr lang="en-US" sz="1200" dirty="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effectLst/>
                        </a:rPr>
                        <a:t>Encryption is used to see if a particularly file is working. A switch statement causes control to jump to, into, or past the statement that is the switch body, depending on the value of a controlling expression, and on the presence of a default label and the values of any case labels on or in the switch body.</a:t>
                      </a:r>
                      <a:endParaRPr lang="en-US" sz="12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431523883"/>
                  </a:ext>
                </a:extLst>
              </a:tr>
              <a:tr h="774382">
                <a:tc>
                  <a:txBody>
                    <a:bodyPr/>
                    <a:lstStyle/>
                    <a:p>
                      <a:pPr marL="0" marR="0">
                        <a:spcBef>
                          <a:spcPts val="0"/>
                        </a:spcBef>
                        <a:spcAft>
                          <a:spcPts val="0"/>
                        </a:spcAft>
                      </a:pPr>
                      <a:r>
                        <a:rPr lang="en-US" sz="1200">
                          <a:effectLst/>
                        </a:rPr>
                        <a:t>Encryption at flight</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effectLst/>
                        </a:rPr>
                        <a:t>This means encryption is ready to be in launching mode</a:t>
                      </a:r>
                      <a:endParaRPr lang="en-US" sz="12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589894262"/>
                  </a:ext>
                </a:extLst>
              </a:tr>
              <a:tr h="774382">
                <a:tc>
                  <a:txBody>
                    <a:bodyPr/>
                    <a:lstStyle/>
                    <a:p>
                      <a:pPr marL="0" marR="0">
                        <a:spcBef>
                          <a:spcPts val="0"/>
                        </a:spcBef>
                        <a:spcAft>
                          <a:spcPts val="0"/>
                        </a:spcAft>
                      </a:pPr>
                      <a:r>
                        <a:rPr lang="en-US" sz="1200">
                          <a:effectLst/>
                        </a:rPr>
                        <a:t>Encryption in use</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effectLst/>
                        </a:rPr>
                        <a:t>After rest and flight the encryption finally took place.</a:t>
                      </a:r>
                      <a:endParaRPr lang="en-US" sz="12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48309719"/>
                  </a:ext>
                </a:extLst>
              </a:tr>
            </a:tbl>
          </a:graphicData>
        </a:graphic>
      </p:graphicFrame>
      <p:pic>
        <p:nvPicPr>
          <p:cNvPr id="4" name="Audio 3">
            <a:hlinkClick r:id="" action="ppaction://media"/>
            <a:extLst>
              <a:ext uri="{FF2B5EF4-FFF2-40B4-BE49-F238E27FC236}">
                <a16:creationId xmlns:a16="http://schemas.microsoft.com/office/drawing/2014/main" id="{E62076D9-B025-4816-B559-8D5A94B597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97"/>
    </mc:Choice>
    <mc:Fallback>
      <p:transition spd="slow" advTm="9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029CBE0-A7B0-4246-B533-5C49D2E453B4}"/>
              </a:ext>
            </a:extLst>
          </p:cNvPr>
          <p:cNvSpPr/>
          <p:nvPr/>
        </p:nvSpPr>
        <p:spPr>
          <a:xfrm>
            <a:off x="1885071" y="3010486"/>
            <a:ext cx="8440615" cy="279947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86616583-0929-43DE-9FAE-3188538DCF99}"/>
              </a:ext>
            </a:extLst>
          </p:cNvPr>
          <p:cNvGraphicFramePr>
            <a:graphicFrameLocks noGrp="1"/>
          </p:cNvGraphicFramePr>
          <p:nvPr/>
        </p:nvGraphicFramePr>
        <p:xfrm>
          <a:off x="2671762" y="3741261"/>
          <a:ext cx="6848475" cy="929640"/>
        </p:xfrm>
        <a:graphic>
          <a:graphicData uri="http://schemas.openxmlformats.org/drawingml/2006/table">
            <a:tbl>
              <a:tblPr firstRow="1" firstCol="1">
                <a:tableStyleId>{802198C4-3087-4945-87E3-76CBB3509B7E}</a:tableStyleId>
              </a:tblPr>
              <a:tblGrid>
                <a:gridCol w="1317601">
                  <a:extLst>
                    <a:ext uri="{9D8B030D-6E8A-4147-A177-3AD203B41FA5}">
                      <a16:colId xmlns:a16="http://schemas.microsoft.com/office/drawing/2014/main" val="2680635683"/>
                    </a:ext>
                  </a:extLst>
                </a:gridCol>
                <a:gridCol w="5530874">
                  <a:extLst>
                    <a:ext uri="{9D8B030D-6E8A-4147-A177-3AD203B41FA5}">
                      <a16:colId xmlns:a16="http://schemas.microsoft.com/office/drawing/2014/main" val="834390281"/>
                    </a:ext>
                  </a:extLst>
                </a:gridCol>
              </a:tblGrid>
              <a:tr h="266700">
                <a:tc>
                  <a:txBody>
                    <a:bodyPr/>
                    <a:lstStyle/>
                    <a:p>
                      <a:pPr marL="0" marR="0">
                        <a:spcBef>
                          <a:spcPts val="0"/>
                        </a:spcBef>
                        <a:spcAft>
                          <a:spcPts val="0"/>
                        </a:spcAft>
                      </a:pPr>
                      <a:r>
                        <a:rPr lang="en-US" sz="1200" dirty="0">
                          <a:effectLst/>
                        </a:rPr>
                        <a:t>Authentication</a:t>
                      </a:r>
                      <a:endParaRPr lang="en-US" sz="1200" dirty="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a:effectLst/>
                        </a:rPr>
                        <a:t>The details and documents related to production.</a:t>
                      </a:r>
                      <a:endParaRPr lang="en-US" sz="12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90451588"/>
                  </a:ext>
                </a:extLst>
              </a:tr>
              <a:tr h="266700">
                <a:tc>
                  <a:txBody>
                    <a:bodyPr/>
                    <a:lstStyle/>
                    <a:p>
                      <a:pPr marL="0" marR="0">
                        <a:spcBef>
                          <a:spcPts val="0"/>
                        </a:spcBef>
                        <a:spcAft>
                          <a:spcPts val="0"/>
                        </a:spcAft>
                      </a:pPr>
                      <a:r>
                        <a:rPr lang="en-US" sz="1200">
                          <a:effectLst/>
                        </a:rPr>
                        <a:t>Authorization</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a:effectLst/>
                        </a:rPr>
                        <a:t>Having access to all the sensitive things</a:t>
                      </a:r>
                      <a:endParaRPr lang="en-US" sz="120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4164490925"/>
                  </a:ext>
                </a:extLst>
              </a:tr>
              <a:tr h="266700">
                <a:tc>
                  <a:txBody>
                    <a:bodyPr/>
                    <a:lstStyle/>
                    <a:p>
                      <a:pPr marL="0" marR="0">
                        <a:spcBef>
                          <a:spcPts val="0"/>
                        </a:spcBef>
                        <a:spcAft>
                          <a:spcPts val="0"/>
                        </a:spcAft>
                      </a:pPr>
                      <a:r>
                        <a:rPr lang="en-US" sz="1200">
                          <a:effectLst/>
                        </a:rPr>
                        <a:t>Accounting</a:t>
                      </a:r>
                      <a:endParaRPr lang="en-US" sz="1200">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effectLst/>
                        </a:rPr>
                        <a:t>Making certain people in charge.</a:t>
                      </a:r>
                      <a:endParaRPr lang="en-US" sz="1200" dirty="0">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176270087"/>
                  </a:ext>
                </a:extLst>
              </a:tr>
            </a:tbl>
          </a:graphicData>
        </a:graphic>
      </p:graphicFrame>
      <p:pic>
        <p:nvPicPr>
          <p:cNvPr id="4" name="Audio 3">
            <a:hlinkClick r:id="" action="ppaction://media"/>
            <a:extLst>
              <a:ext uri="{FF2B5EF4-FFF2-40B4-BE49-F238E27FC236}">
                <a16:creationId xmlns:a16="http://schemas.microsoft.com/office/drawing/2014/main" id="{4C3F5FCA-5C09-47BC-9D5A-D4FDE5A470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73"/>
    </mc:Choice>
    <mc:Fallback>
      <p:transition spd="slow" advTm="4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marR="0">
              <a:lnSpc>
                <a:spcPct val="107000"/>
              </a:lnSpc>
              <a:spcBef>
                <a:spcPts val="0"/>
              </a:spcBef>
              <a:spcAft>
                <a:spcPts val="0"/>
              </a:spcAft>
            </a:pP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CanAddFiveValuesToVector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MaxSizeFiveValuesToVector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16; </a:t>
            </a:r>
          </a:p>
          <a:p>
            <a:pPr marL="0" marR="0">
              <a:lnSpc>
                <a:spcPct val="107000"/>
              </a:lnSpc>
              <a:spcBef>
                <a:spcPts val="0"/>
              </a:spcBef>
              <a:spcAft>
                <a:spcPts val="0"/>
              </a:spcAft>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0;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CapFiveValuesToVector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capa</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0;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0;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capa</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ResizeFiveValuesToVector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16;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ResizeFiveValuesToVector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16;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ReSizeFiveValuesToVector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p>
          <a:p>
            <a:pPr marL="0" marR="0">
              <a:lnSpc>
                <a:spcPct val="107000"/>
              </a:lnSpc>
              <a:spcBef>
                <a:spcPts val="0"/>
              </a:spcBef>
              <a:spcAft>
                <a:spcPts val="0"/>
              </a:spcAft>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-2;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26747B9-39EE-43C6-9A14-EFD596769A5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82"/>
    </mc:Choice>
    <mc:Fallback>
      <p:transition spd="slow" advTm="5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marR="0" indent="0">
              <a:lnSpc>
                <a:spcPct val="107000"/>
              </a:lnSpc>
              <a:spcBef>
                <a:spcPts val="0"/>
              </a:spcBef>
              <a:spcAft>
                <a:spcPts val="0"/>
              </a:spcAft>
              <a:buNone/>
            </a:pP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EraseFiveValuesToVector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16;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0;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EraseFiveValuesToVector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16;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0;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EraseFiveValuesToVector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16;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0;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EraseFiveValuesToVector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16;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6F008A"/>
                </a:solidFill>
                <a:effectLst/>
                <a:latin typeface="Consolas" panose="020B0609020204030204" pitchFamily="49" charset="0"/>
                <a:ea typeface="Calibri" panose="020F0502020204030204" pitchFamily="34" charset="0"/>
                <a:cs typeface="Consolas" panose="020B0609020204030204" pitchFamily="49" charset="0"/>
              </a:rPr>
              <a:t>TEST_F</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en-US"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CollectionTest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EraseFiveValuesToVector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for</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16; </a:t>
            </a:r>
            <a:r>
              <a:rPr lang="en-US"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int</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 0;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max_size</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&lt;= </a:t>
            </a:r>
            <a:r>
              <a:rPr lang="en-US"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a:t>
            </a:r>
            <a:r>
              <a:rPr lang="en-US"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dirty="0">
                <a:solidFill>
                  <a:srgbClr val="565A5C"/>
                </a:solidFill>
                <a:effectLst/>
                <a:latin typeface="Times New Roman" panose="02020603050405020304" pitchFamily="18" charset="0"/>
                <a:ea typeface="Times New Roman" panose="02020603050405020304" pitchFamily="18" charset="0"/>
                <a:cs typeface="Times New Roman" panose="02020603050405020304" pitchFamily="18" charset="0"/>
              </a:rPr>
              <a:t>The results and test are working properly, I am glad there is no bug expect for the test file.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86C92E9-BDDE-42D4-88E8-1A48081C42F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76005727"/>
      </p:ext>
    </p:extLst>
  </p:cSld>
  <p:clrMapOvr>
    <a:masterClrMapping/>
  </p:clrMapOvr>
  <mc:AlternateContent xmlns:mc="http://schemas.openxmlformats.org/markup-compatibility/2006">
    <mc:Choice xmlns:p14="http://schemas.microsoft.com/office/powerpoint/2010/main" Requires="p14">
      <p:transition spd="slow" p14:dur="2000" advTm="7092"/>
    </mc:Choice>
    <mc:Fallback>
      <p:transition spd="slow" advTm="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411</TotalTime>
  <Words>1104</Words>
  <Application>Microsoft Office PowerPoint</Application>
  <PresentationFormat>Widescreen</PresentationFormat>
  <Paragraphs>163</Paragraphs>
  <Slides>15</Slides>
  <Notes>15</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Century Gothic</vt:lpstr>
      <vt:lpstr>Calibri</vt:lpstr>
      <vt:lpstr>Times New Roman</vt:lpstr>
      <vt:lpstr>Arial</vt:lpstr>
      <vt:lpstr>Consolas</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Arooj Saeed</cp:lastModifiedBy>
  <cp:revision>10</cp:revision>
  <dcterms:created xsi:type="dcterms:W3CDTF">2020-08-19T17:59:24Z</dcterms:created>
  <dcterms:modified xsi:type="dcterms:W3CDTF">2021-10-17T23:55:55Z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